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59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827"/>
  </p:normalViewPr>
  <p:slideViewPr>
    <p:cSldViewPr snapToGrid="0" snapToObjects="1">
      <p:cViewPr varScale="1">
        <p:scale>
          <a:sx n="112" d="100"/>
          <a:sy n="112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2DE9-4DA5-B64A-85AE-E5FB6416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231506"/>
            <a:ext cx="10318418" cy="4394988"/>
          </a:xfrm>
        </p:spPr>
        <p:txBody>
          <a:bodyPr/>
          <a:lstStyle/>
          <a:p>
            <a:r>
              <a:rPr lang="en-US" dirty="0"/>
              <a:t>Evolution</a:t>
            </a:r>
            <a:br>
              <a:rPr lang="en-US" dirty="0"/>
            </a:br>
            <a:r>
              <a:rPr lang="en-US" sz="2800" dirty="0"/>
              <a:t>of Trans medicine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45402-9910-7447-A2DE-B928F39BA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Kimberly, RN</a:t>
            </a:r>
          </a:p>
        </p:txBody>
      </p:sp>
    </p:spTree>
    <p:extLst>
      <p:ext uri="{BB962C8B-B14F-4D97-AF65-F5344CB8AC3E}">
        <p14:creationId xmlns:p14="http://schemas.microsoft.com/office/powerpoint/2010/main" val="120475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F2E7F-E87E-6249-AFAD-D924FA67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ROGD/CURRENT Crisis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45A4-6ECC-E74B-93CF-F13D6FE94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Anecdotal evidence – clinicians and parents </a:t>
            </a:r>
          </a:p>
          <a:p>
            <a:r>
              <a:rPr lang="en-US" sz="1900" dirty="0">
                <a:solidFill>
                  <a:schemeClr val="tx1"/>
                </a:solidFill>
              </a:rPr>
              <a:t>Dr Lisa Littman’s study 2018</a:t>
            </a:r>
          </a:p>
          <a:p>
            <a:r>
              <a:rPr lang="en-US" sz="1900" dirty="0">
                <a:solidFill>
                  <a:schemeClr val="tx1"/>
                </a:solidFill>
              </a:rPr>
              <a:t>Abigail </a:t>
            </a:r>
            <a:r>
              <a:rPr lang="en-US" sz="1900" dirty="0" err="1">
                <a:solidFill>
                  <a:schemeClr val="tx1"/>
                </a:solidFill>
              </a:rPr>
              <a:t>Shrier’s</a:t>
            </a:r>
            <a:r>
              <a:rPr lang="en-US" sz="1900" dirty="0">
                <a:solidFill>
                  <a:schemeClr val="tx1"/>
                </a:solidFill>
              </a:rPr>
              <a:t> book:  Irreversible Damage (2021)</a:t>
            </a:r>
          </a:p>
          <a:p>
            <a:r>
              <a:rPr lang="en-US" sz="1900" dirty="0">
                <a:solidFill>
                  <a:schemeClr val="tx1"/>
                </a:solidFill>
              </a:rPr>
              <a:t>Emerging evidence, patient reports, </a:t>
            </a:r>
            <a:r>
              <a:rPr lang="en-US" sz="1900" dirty="0" err="1">
                <a:solidFill>
                  <a:schemeClr val="tx1"/>
                </a:solidFill>
              </a:rPr>
              <a:t>detransition</a:t>
            </a:r>
            <a:r>
              <a:rPr lang="en-US" sz="1900" dirty="0">
                <a:solidFill>
                  <a:schemeClr val="tx1"/>
                </a:solidFill>
              </a:rPr>
              <a:t> increasing</a:t>
            </a:r>
          </a:p>
          <a:p>
            <a:r>
              <a:rPr lang="en-US" sz="1900" dirty="0">
                <a:solidFill>
                  <a:schemeClr val="tx1"/>
                </a:solidFill>
              </a:rPr>
              <a:t>Role of social media and socio-cultural influence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WHISTLEBLOWERS:</a:t>
            </a:r>
          </a:p>
          <a:p>
            <a:r>
              <a:rPr lang="en-US" sz="1900" dirty="0">
                <a:solidFill>
                  <a:schemeClr val="tx1"/>
                </a:solidFill>
              </a:rPr>
              <a:t>UK, Finland, Sweden,  Australian, New Zealand, France, USA</a:t>
            </a:r>
          </a:p>
          <a:p>
            <a:r>
              <a:rPr lang="en-US" sz="1900" dirty="0">
                <a:solidFill>
                  <a:schemeClr val="tx1"/>
                </a:solidFill>
              </a:rPr>
              <a:t>International call for Gender Exploratory Model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04C5CB0C-E1A6-A840-A76F-587CB580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1239430"/>
            <a:ext cx="3656581" cy="43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34A4-36A0-7148-A480-74DC2950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88" y="609717"/>
            <a:ext cx="10178322" cy="1133425"/>
          </a:xfrm>
        </p:spPr>
        <p:txBody>
          <a:bodyPr/>
          <a:lstStyle/>
          <a:p>
            <a:r>
              <a:rPr lang="en-US" dirty="0"/>
              <a:t>Origins (Prior to 1990)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5C743-122D-7548-81F0-5DCD85EEC2DC}"/>
              </a:ext>
            </a:extLst>
          </p:cNvPr>
          <p:cNvSpPr/>
          <p:nvPr/>
        </p:nvSpPr>
        <p:spPr>
          <a:xfrm>
            <a:off x="2045970" y="2043109"/>
            <a:ext cx="1554480" cy="1383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C31E2-BF94-3841-B316-860611D1EC18}"/>
              </a:ext>
            </a:extLst>
          </p:cNvPr>
          <p:cNvSpPr/>
          <p:nvPr/>
        </p:nvSpPr>
        <p:spPr>
          <a:xfrm>
            <a:off x="4147185" y="2043109"/>
            <a:ext cx="3589013" cy="138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8F6CA-3811-A142-A70C-4E827FBD88CB}"/>
              </a:ext>
            </a:extLst>
          </p:cNvPr>
          <p:cNvSpPr txBox="1"/>
          <p:nvPr/>
        </p:nvSpPr>
        <p:spPr>
          <a:xfrm>
            <a:off x="4119607" y="2411460"/>
            <a:ext cx="358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Transvestites </a:t>
            </a:r>
          </a:p>
          <a:p>
            <a:pPr algn="ctr"/>
            <a:r>
              <a:rPr lang="en-US" dirty="0"/>
              <a:t>(Heterosexual men with </a:t>
            </a:r>
            <a:r>
              <a:rPr lang="en-US" dirty="0" err="1"/>
              <a:t>paraphillia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C6B78-7B5D-7040-9480-569429AA9128}"/>
              </a:ext>
            </a:extLst>
          </p:cNvPr>
          <p:cNvSpPr txBox="1"/>
          <p:nvPr/>
        </p:nvSpPr>
        <p:spPr>
          <a:xfrm>
            <a:off x="2116906" y="2302859"/>
            <a:ext cx="149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Transsexuals (gay/lesbians with GID)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AD869E-6E06-B042-8DA1-D120CA191E7A}"/>
              </a:ext>
            </a:extLst>
          </p:cNvPr>
          <p:cNvCxnSpPr/>
          <p:nvPr/>
        </p:nvCxnSpPr>
        <p:spPr>
          <a:xfrm>
            <a:off x="3051810" y="3426142"/>
            <a:ext cx="0" cy="605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A7B8BE-BCA5-9B4D-8B39-7C0399C43C47}"/>
              </a:ext>
            </a:extLst>
          </p:cNvPr>
          <p:cNvCxnSpPr/>
          <p:nvPr/>
        </p:nvCxnSpPr>
        <p:spPr>
          <a:xfrm>
            <a:off x="5421630" y="3426142"/>
            <a:ext cx="0" cy="605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1C27EFF-BF5D-E64E-81A1-9E5F45D6BA0A}"/>
              </a:ext>
            </a:extLst>
          </p:cNvPr>
          <p:cNvSpPr/>
          <p:nvPr/>
        </p:nvSpPr>
        <p:spPr>
          <a:xfrm>
            <a:off x="2531744" y="4059170"/>
            <a:ext cx="3451860" cy="13830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A4F5B-D9A7-A54D-96D0-6827DEE5C9FA}"/>
              </a:ext>
            </a:extLst>
          </p:cNvPr>
          <p:cNvSpPr txBox="1"/>
          <p:nvPr/>
        </p:nvSpPr>
        <p:spPr>
          <a:xfrm>
            <a:off x="2685345" y="4459077"/>
            <a:ext cx="309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Gender Clinic </a:t>
            </a:r>
          </a:p>
          <a:p>
            <a:pPr algn="ctr"/>
            <a:r>
              <a:rPr lang="en-US" sz="1400" dirty="0"/>
              <a:t>(E.g. Trans Health Program in Vancouver)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AB3190-06BB-A045-95AB-238CDDACAECB}"/>
              </a:ext>
            </a:extLst>
          </p:cNvPr>
          <p:cNvSpPr txBox="1"/>
          <p:nvPr/>
        </p:nvSpPr>
        <p:spPr>
          <a:xfrm>
            <a:off x="8088833" y="1994981"/>
            <a:ext cx="345185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Sex ratio: Mostly males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“Watchful waiting”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Assessments by psychiatrists/psychologists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Real-Life Experience (1 year)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Psychotherapy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Hormones/surgery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Low regret rate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084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C1CC-E586-C241-A0AC-89008EFA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96685"/>
            <a:ext cx="10178322" cy="1492132"/>
          </a:xfrm>
        </p:spPr>
        <p:txBody>
          <a:bodyPr/>
          <a:lstStyle/>
          <a:p>
            <a:r>
              <a:rPr lang="en-US" dirty="0"/>
              <a:t>1990-2000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4F07-32EE-084C-85DA-B4CD2F1C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548" y="1472184"/>
            <a:ext cx="10178322" cy="3593591"/>
          </a:xfrm>
        </p:spPr>
        <p:txBody>
          <a:bodyPr/>
          <a:lstStyle/>
          <a:p>
            <a:r>
              <a:rPr lang="en-US" dirty="0"/>
              <a:t>Queer theory – Judith Butler’s “Gender Trouble” (1990), “Bodies That Matter (1993)</a:t>
            </a:r>
          </a:p>
          <a:p>
            <a:r>
              <a:rPr lang="en-US" dirty="0"/>
              <a:t>Transgender, Genderqueer</a:t>
            </a:r>
          </a:p>
          <a:p>
            <a:r>
              <a:rPr lang="en-US" dirty="0"/>
              <a:t>Drag Queens, Drag Kings</a:t>
            </a:r>
          </a:p>
          <a:p>
            <a:r>
              <a:rPr lang="en-US" dirty="0"/>
              <a:t>Popular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A077A-6D72-6645-A915-3DF88497853D}"/>
              </a:ext>
            </a:extLst>
          </p:cNvPr>
          <p:cNvSpPr txBox="1"/>
          <p:nvPr/>
        </p:nvSpPr>
        <p:spPr>
          <a:xfrm>
            <a:off x="1297396" y="3740170"/>
            <a:ext cx="393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“Queering” culture</a:t>
            </a:r>
          </a:p>
        </p:txBody>
      </p:sp>
      <p:pic>
        <p:nvPicPr>
          <p:cNvPr id="6" name="Picture 5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3D7BA19-6498-AB43-83DA-48895C97A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2366010"/>
            <a:ext cx="2529840" cy="379476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 descr="A person in a red suit&#10;&#10;Description automatically generated with medium confidence">
            <a:extLst>
              <a:ext uri="{FF2B5EF4-FFF2-40B4-BE49-F238E27FC236}">
                <a16:creationId xmlns:a16="http://schemas.microsoft.com/office/drawing/2014/main" id="{CA5C47AE-6B05-1B4F-8CC3-59FEEE42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58" y="2366010"/>
            <a:ext cx="2529841" cy="37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34A4-36A0-7148-A480-74DC2950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538" y="462003"/>
            <a:ext cx="10178322" cy="1133425"/>
          </a:xfrm>
        </p:spPr>
        <p:txBody>
          <a:bodyPr/>
          <a:lstStyle/>
          <a:p>
            <a:r>
              <a:rPr lang="en-US" dirty="0"/>
              <a:t>Early 2000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5C743-122D-7548-81F0-5DCD85EEC2DC}"/>
              </a:ext>
            </a:extLst>
          </p:cNvPr>
          <p:cNvSpPr/>
          <p:nvPr/>
        </p:nvSpPr>
        <p:spPr>
          <a:xfrm>
            <a:off x="1943109" y="1943096"/>
            <a:ext cx="1554480" cy="1383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C31E2-BF94-3841-B316-860611D1EC18}"/>
              </a:ext>
            </a:extLst>
          </p:cNvPr>
          <p:cNvSpPr/>
          <p:nvPr/>
        </p:nvSpPr>
        <p:spPr>
          <a:xfrm>
            <a:off x="3672837" y="1943096"/>
            <a:ext cx="3451860" cy="138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8F6CA-3811-A142-A70C-4E827FBD88CB}"/>
              </a:ext>
            </a:extLst>
          </p:cNvPr>
          <p:cNvSpPr txBox="1"/>
          <p:nvPr/>
        </p:nvSpPr>
        <p:spPr>
          <a:xfrm>
            <a:off x="3507803" y="2311447"/>
            <a:ext cx="358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Transvestites </a:t>
            </a:r>
          </a:p>
          <a:p>
            <a:pPr algn="ctr"/>
            <a:r>
              <a:rPr lang="en-US" dirty="0"/>
              <a:t>(Heterosexual men)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C6B78-7B5D-7040-9480-569429AA9128}"/>
              </a:ext>
            </a:extLst>
          </p:cNvPr>
          <p:cNvSpPr txBox="1"/>
          <p:nvPr/>
        </p:nvSpPr>
        <p:spPr>
          <a:xfrm>
            <a:off x="2000259" y="2269656"/>
            <a:ext cx="149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Transsexuals (gay/lesbian)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AD869E-6E06-B042-8DA1-D120CA191E7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720349" y="3326129"/>
            <a:ext cx="1280151" cy="795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A7B8BE-BCA5-9B4D-8B39-7C0399C43C47}"/>
              </a:ext>
            </a:extLst>
          </p:cNvPr>
          <p:cNvCxnSpPr>
            <a:cxnSpLocks/>
          </p:cNvCxnSpPr>
          <p:nvPr/>
        </p:nvCxnSpPr>
        <p:spPr>
          <a:xfrm>
            <a:off x="5335906" y="3326129"/>
            <a:ext cx="0" cy="788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1C27EFF-BF5D-E64E-81A1-9E5F45D6BA0A}"/>
              </a:ext>
            </a:extLst>
          </p:cNvPr>
          <p:cNvSpPr/>
          <p:nvPr/>
        </p:nvSpPr>
        <p:spPr>
          <a:xfrm>
            <a:off x="3648076" y="4252322"/>
            <a:ext cx="3451860" cy="13830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A4F5B-D9A7-A54D-96D0-6827DEE5C9FA}"/>
              </a:ext>
            </a:extLst>
          </p:cNvPr>
          <p:cNvSpPr txBox="1"/>
          <p:nvPr/>
        </p:nvSpPr>
        <p:spPr>
          <a:xfrm>
            <a:off x="3811191" y="4729699"/>
            <a:ext cx="309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Gender Clinic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506CB1-99D3-9B47-A61C-0ED75E6ED294}"/>
              </a:ext>
            </a:extLst>
          </p:cNvPr>
          <p:cNvSpPr/>
          <p:nvPr/>
        </p:nvSpPr>
        <p:spPr>
          <a:xfrm>
            <a:off x="7330291" y="1939194"/>
            <a:ext cx="3451860" cy="13830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0B44E-9095-414A-87BC-41252AFF60AE}"/>
              </a:ext>
            </a:extLst>
          </p:cNvPr>
          <p:cNvSpPr txBox="1"/>
          <p:nvPr/>
        </p:nvSpPr>
        <p:spPr>
          <a:xfrm>
            <a:off x="7330291" y="2446044"/>
            <a:ext cx="345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Transgender/genderqueer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7E4AC3-0673-264C-89CD-78B972E4EEFF}"/>
              </a:ext>
            </a:extLst>
          </p:cNvPr>
          <p:cNvCxnSpPr/>
          <p:nvPr/>
        </p:nvCxnSpPr>
        <p:spPr>
          <a:xfrm flipH="1">
            <a:off x="6757988" y="3322227"/>
            <a:ext cx="1257300" cy="79257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0B2B66-0496-E64D-B01B-9A27472F1A48}"/>
              </a:ext>
            </a:extLst>
          </p:cNvPr>
          <p:cNvCxnSpPr>
            <a:cxnSpLocks/>
          </p:cNvCxnSpPr>
          <p:nvPr/>
        </p:nvCxnSpPr>
        <p:spPr>
          <a:xfrm>
            <a:off x="6774181" y="4121466"/>
            <a:ext cx="1598294" cy="130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0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9C31E2-BF94-3841-B316-860611D1EC18}"/>
              </a:ext>
            </a:extLst>
          </p:cNvPr>
          <p:cNvSpPr/>
          <p:nvPr/>
        </p:nvSpPr>
        <p:spPr>
          <a:xfrm>
            <a:off x="1385890" y="1634486"/>
            <a:ext cx="9444025" cy="138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8F6CA-3811-A142-A70C-4E827FBD88CB}"/>
              </a:ext>
            </a:extLst>
          </p:cNvPr>
          <p:cNvSpPr txBox="1"/>
          <p:nvPr/>
        </p:nvSpPr>
        <p:spPr>
          <a:xfrm>
            <a:off x="3422078" y="1888683"/>
            <a:ext cx="40788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“Transgender”</a:t>
            </a:r>
          </a:p>
          <a:p>
            <a:pPr algn="ctr"/>
            <a:r>
              <a:rPr lang="en-US" dirty="0"/>
              <a:t>(males/females of any sexual orientation)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A7B8BE-BCA5-9B4D-8B39-7C0399C43C47}"/>
              </a:ext>
            </a:extLst>
          </p:cNvPr>
          <p:cNvCxnSpPr>
            <a:cxnSpLocks/>
          </p:cNvCxnSpPr>
          <p:nvPr/>
        </p:nvCxnSpPr>
        <p:spPr>
          <a:xfrm>
            <a:off x="4573549" y="3017519"/>
            <a:ext cx="0" cy="788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1C27EFF-BF5D-E64E-81A1-9E5F45D6BA0A}"/>
              </a:ext>
            </a:extLst>
          </p:cNvPr>
          <p:cNvSpPr/>
          <p:nvPr/>
        </p:nvSpPr>
        <p:spPr>
          <a:xfrm>
            <a:off x="2847619" y="3840482"/>
            <a:ext cx="3451860" cy="13830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A4F5B-D9A7-A54D-96D0-6827DEE5C9FA}"/>
              </a:ext>
            </a:extLst>
          </p:cNvPr>
          <p:cNvSpPr txBox="1"/>
          <p:nvPr/>
        </p:nvSpPr>
        <p:spPr>
          <a:xfrm>
            <a:off x="3027891" y="4347333"/>
            <a:ext cx="309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Gender Clinic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CD0CCD-DC76-9F44-BA40-C35D972D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85" y="578063"/>
            <a:ext cx="10178322" cy="1492132"/>
          </a:xfrm>
        </p:spPr>
        <p:txBody>
          <a:bodyPr/>
          <a:lstStyle/>
          <a:p>
            <a:r>
              <a:rPr lang="en-US" dirty="0"/>
              <a:t>REBRANDING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79CFD0-1AC2-7D46-9A3A-47E0942ACD62}"/>
              </a:ext>
            </a:extLst>
          </p:cNvPr>
          <p:cNvSpPr txBox="1"/>
          <p:nvPr/>
        </p:nvSpPr>
        <p:spPr>
          <a:xfrm>
            <a:off x="6675122" y="3411854"/>
            <a:ext cx="4509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Intense lobbying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“Gatekeeping” seen as oppressive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Aggressive denial of different types of gender dysphoria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2003 – Smearing of Dr Bailey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E.g. Restructuring of Trans Health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4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CF41-C2F0-8C40-AD9F-AF6C6F9E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28" y="608766"/>
            <a:ext cx="10178322" cy="1492132"/>
          </a:xfrm>
        </p:spPr>
        <p:txBody>
          <a:bodyPr/>
          <a:lstStyle/>
          <a:p>
            <a:r>
              <a:rPr lang="en-US" dirty="0"/>
              <a:t>WPATH SOC 7 - 2012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BECD-9190-1E40-8675-3ADA1AB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028" y="1737415"/>
            <a:ext cx="10178322" cy="2396871"/>
          </a:xfrm>
        </p:spPr>
        <p:txBody>
          <a:bodyPr/>
          <a:lstStyle/>
          <a:p>
            <a:r>
              <a:rPr lang="en-US" dirty="0"/>
              <a:t>Beginnings of the “Affirmative Model” based on Dutch Clinic</a:t>
            </a:r>
          </a:p>
          <a:p>
            <a:r>
              <a:rPr lang="en-US" dirty="0"/>
              <a:t>Less assessment</a:t>
            </a:r>
          </a:p>
          <a:p>
            <a:r>
              <a:rPr lang="en-US" dirty="0"/>
              <a:t>No Real-Life Test</a:t>
            </a:r>
          </a:p>
          <a:p>
            <a:r>
              <a:rPr lang="en-US" dirty="0"/>
              <a:t>No required psychotherapy, but still recommended</a:t>
            </a:r>
          </a:p>
          <a:p>
            <a:r>
              <a:rPr lang="en-US" dirty="0"/>
              <a:t>Early intro of  “Informed Consent Model” (Fenway Clinic)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63A930-D63F-254B-AF56-F2CE65817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1" y="2201401"/>
            <a:ext cx="3126228" cy="40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9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5DA4-14BF-5F42-B61E-970CBDA2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2012-Present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7685-8775-5545-BA54-E7743EB7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77" y="1842735"/>
            <a:ext cx="6321486" cy="39302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Human Rights Framework</a:t>
            </a:r>
          </a:p>
          <a:p>
            <a:r>
              <a:rPr lang="en-US" dirty="0">
                <a:solidFill>
                  <a:schemeClr val="tx1"/>
                </a:solidFill>
              </a:rPr>
              <a:t>Growth of Informed-Consent/Harm Reduction Models</a:t>
            </a:r>
          </a:p>
          <a:p>
            <a:r>
              <a:rPr lang="en-US" dirty="0">
                <a:solidFill>
                  <a:schemeClr val="tx1"/>
                </a:solidFill>
              </a:rPr>
              <a:t>Psychotherapy criminalized as “Conversion Therapy” </a:t>
            </a:r>
          </a:p>
          <a:p>
            <a:r>
              <a:rPr lang="en-US" dirty="0">
                <a:solidFill>
                  <a:schemeClr val="tx1"/>
                </a:solidFill>
              </a:rPr>
              <a:t>More emphasis on pediatric transitions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2015 – Dr Kenneth Zucker fired from clinic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(Received an apology and settlement in 2018)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DEFDF755-81E2-1B47-956B-6B4A61D3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1085038"/>
            <a:ext cx="3656581" cy="46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CEAEBAB6-CABB-6147-BBD6-3A0D3CE1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928687"/>
            <a:ext cx="9774820" cy="4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34A4-36A0-7148-A480-74DC2950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538" y="462003"/>
            <a:ext cx="10178322" cy="1133425"/>
          </a:xfrm>
        </p:spPr>
        <p:txBody>
          <a:bodyPr/>
          <a:lstStyle/>
          <a:p>
            <a:r>
              <a:rPr lang="en-US" dirty="0"/>
              <a:t>COHORTS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4C43DB-26F2-DE47-8298-F3D9BB66775B}"/>
              </a:ext>
            </a:extLst>
          </p:cNvPr>
          <p:cNvSpPr/>
          <p:nvPr/>
        </p:nvSpPr>
        <p:spPr>
          <a:xfrm>
            <a:off x="1274538" y="1171575"/>
            <a:ext cx="9255350" cy="5224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C5C743-122D-7548-81F0-5DCD85EEC2DC}"/>
              </a:ext>
            </a:extLst>
          </p:cNvPr>
          <p:cNvSpPr/>
          <p:nvPr/>
        </p:nvSpPr>
        <p:spPr>
          <a:xfrm>
            <a:off x="3399345" y="2131695"/>
            <a:ext cx="1554480" cy="1383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C31E2-BF94-3841-B316-860611D1EC18}"/>
              </a:ext>
            </a:extLst>
          </p:cNvPr>
          <p:cNvSpPr/>
          <p:nvPr/>
        </p:nvSpPr>
        <p:spPr>
          <a:xfrm>
            <a:off x="5142671" y="2131695"/>
            <a:ext cx="3451860" cy="1383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8F6CA-3811-A142-A70C-4E827FBD88CB}"/>
              </a:ext>
            </a:extLst>
          </p:cNvPr>
          <p:cNvSpPr txBox="1"/>
          <p:nvPr/>
        </p:nvSpPr>
        <p:spPr>
          <a:xfrm>
            <a:off x="4977637" y="2500046"/>
            <a:ext cx="358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Transvestites </a:t>
            </a:r>
          </a:p>
          <a:p>
            <a:pPr algn="ctr"/>
            <a:r>
              <a:rPr lang="en-US" dirty="0"/>
              <a:t>(Heterosexual men)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C6B78-7B5D-7040-9480-569429AA9128}"/>
              </a:ext>
            </a:extLst>
          </p:cNvPr>
          <p:cNvSpPr txBox="1"/>
          <p:nvPr/>
        </p:nvSpPr>
        <p:spPr>
          <a:xfrm>
            <a:off x="3456495" y="2458255"/>
            <a:ext cx="149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Transsexuals (gay/lesbian)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506CB1-99D3-9B47-A61C-0ED75E6ED294}"/>
              </a:ext>
            </a:extLst>
          </p:cNvPr>
          <p:cNvSpPr/>
          <p:nvPr/>
        </p:nvSpPr>
        <p:spPr>
          <a:xfrm>
            <a:off x="2201750" y="3644738"/>
            <a:ext cx="7400925" cy="13830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0B44E-9095-414A-87BC-41252AFF60AE}"/>
              </a:ext>
            </a:extLst>
          </p:cNvPr>
          <p:cNvSpPr txBox="1"/>
          <p:nvPr/>
        </p:nvSpPr>
        <p:spPr>
          <a:xfrm>
            <a:off x="2746515" y="4105421"/>
            <a:ext cx="601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Transgender/Non-Binary/Genderqueer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AB586-89DB-DF4C-B694-9ECE69DA167C}"/>
              </a:ext>
            </a:extLst>
          </p:cNvPr>
          <p:cNvSpPr txBox="1"/>
          <p:nvPr/>
        </p:nvSpPr>
        <p:spPr>
          <a:xfrm>
            <a:off x="3992339" y="1436674"/>
            <a:ext cx="348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“Trans”</a:t>
            </a:r>
          </a:p>
        </p:txBody>
      </p:sp>
    </p:spTree>
    <p:extLst>
      <p:ext uri="{BB962C8B-B14F-4D97-AF65-F5344CB8AC3E}">
        <p14:creationId xmlns:p14="http://schemas.microsoft.com/office/powerpoint/2010/main" val="282775084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6283</TotalTime>
  <Words>331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Evolution of Trans medicine</vt:lpstr>
      <vt:lpstr>Origins (Prior to 1990)</vt:lpstr>
      <vt:lpstr>1990-2000</vt:lpstr>
      <vt:lpstr>Early 2000</vt:lpstr>
      <vt:lpstr>REBRANDING</vt:lpstr>
      <vt:lpstr>WPATH SOC 7 - 2012</vt:lpstr>
      <vt:lpstr>2012-Present</vt:lpstr>
      <vt:lpstr>PowerPoint Presentation</vt:lpstr>
      <vt:lpstr>COHORTS</vt:lpstr>
      <vt:lpstr>ROGD/CURRENT Crisis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Trans medicine</dc:title>
  <dc:creator>Amber Kimberly</dc:creator>
  <cp:lastModifiedBy>Amber Kimberly</cp:lastModifiedBy>
  <cp:revision>5</cp:revision>
  <dcterms:created xsi:type="dcterms:W3CDTF">2022-03-15T23:45:56Z</dcterms:created>
  <dcterms:modified xsi:type="dcterms:W3CDTF">2022-04-05T01:49:04Z</dcterms:modified>
</cp:coreProperties>
</file>